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4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40AE40-1235-4A21-A326-4011CDB6FD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26BE9F9-9442-4912-8F1F-545FDBC949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E68247-F8DF-4D31-AB3F-334A07846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BFA8E-60BD-4200-9831-9BBD8F5AB4DE}" type="datetimeFigureOut">
              <a:rPr lang="es-ES" smtClean="0"/>
              <a:t>29/04/2022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5A109E-00C6-40D4-BA65-13D402BFC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5A44C2-17F7-418D-8B73-24FFC3A2C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E15F-C017-4FDF-98D5-AAEB9270F8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949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D7C58A-E2B7-4DC4-AD99-DA8A1231C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086A985-FA2A-436D-8FB5-FA56B10487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C9155F-312A-4AFD-9B22-8F40898B0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BFA8E-60BD-4200-9831-9BBD8F5AB4DE}" type="datetimeFigureOut">
              <a:rPr lang="es-ES" smtClean="0"/>
              <a:t>29/04/2022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87CF69-EE6E-4266-8990-A30E0E8CB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A1A32E-CE9B-4006-83B7-8FDAB5E0E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E15F-C017-4FDF-98D5-AAEB9270F8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075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AE4F091-124F-4DC8-AA22-513F6FAD15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F75ECB1-4273-4550-9775-126E21D12B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5FFC95-FDE0-4365-A383-77976F195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BFA8E-60BD-4200-9831-9BBD8F5AB4DE}" type="datetimeFigureOut">
              <a:rPr lang="es-ES" smtClean="0"/>
              <a:t>29/04/2022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9BB524-D8E2-4A15-9962-EF7008878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0DC214-61B6-4CA6-8321-3192166B0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E15F-C017-4FDF-98D5-AAEB9270F8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2099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C16601-BDD2-4F06-852B-632D59279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DC0DC3-34C2-4C49-9C8F-A3F2A5EFD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BAEAA8-BB0E-4FB1-B0D6-CD97B5405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BFA8E-60BD-4200-9831-9BBD8F5AB4DE}" type="datetimeFigureOut">
              <a:rPr lang="es-ES" smtClean="0"/>
              <a:t>29/04/2022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D7F4C6-70DB-4B07-A44A-55176921C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F74BE4-DC6F-4E91-AA35-2355025E0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E15F-C017-4FDF-98D5-AAEB9270F8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6286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20AD47-5D1C-4273-8944-23E4BC909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58BB46-DFB9-4366-91A8-740DE59CBC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2C9F44-4553-4B05-8FDD-53F42F7FE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BFA8E-60BD-4200-9831-9BBD8F5AB4DE}" type="datetimeFigureOut">
              <a:rPr lang="es-ES" smtClean="0"/>
              <a:t>29/04/2022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1EB895-7277-4B52-B9CC-A88822B6E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FAA8A4-EA35-4BFA-8FF8-A38855BF1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E15F-C017-4FDF-98D5-AAEB9270F8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4237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DDC472-EAA7-49D7-A1C4-76D448E67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675D65-6826-4E6A-9F53-6A64C1E29F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06B2561-7C2C-4D51-B72E-50D6CC40F2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ED9490A-0E6B-41A7-81A1-0BDDA3626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BFA8E-60BD-4200-9831-9BBD8F5AB4DE}" type="datetimeFigureOut">
              <a:rPr lang="es-ES" smtClean="0"/>
              <a:t>29/04/2022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7A12656-5D04-46B7-AD50-954D8DB9D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15683D8-DADC-41DD-BD03-86E288DF3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E15F-C017-4FDF-98D5-AAEB9270F8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475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F6E5D0-5FC6-443C-81D4-2CAF4F8E8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6263260-0E92-4717-ACBD-C2C3514CB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DC8E19A-F5E2-4077-9B98-B76981D7D3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6A11FD6-8188-4153-9F32-8E7E758B3F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601F240-1955-4948-AF63-813689207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91567F2-115D-4AD4-8F9A-C697DBF58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BFA8E-60BD-4200-9831-9BBD8F5AB4DE}" type="datetimeFigureOut">
              <a:rPr lang="es-ES" smtClean="0"/>
              <a:t>29/04/2022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98A5437-C570-4AE8-8D34-075024E5A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52B39ED-E833-4E68-B0C5-7D4A4D897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E15F-C017-4FDF-98D5-AAEB9270F8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6381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253C7E-FCB8-4EBC-BFFB-66FD29625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7FBDE2B-0616-4714-8C05-5885895C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BFA8E-60BD-4200-9831-9BBD8F5AB4DE}" type="datetimeFigureOut">
              <a:rPr lang="es-ES" smtClean="0"/>
              <a:t>29/04/2022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18A9FD2-789D-4EBB-9EC3-762DAEE83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A7CDE66-4946-44AE-88A6-567574CDE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E15F-C017-4FDF-98D5-AAEB9270F8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2810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E8B28BE-3DE0-42A1-BA52-2D9B8E44E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BFA8E-60BD-4200-9831-9BBD8F5AB4DE}" type="datetimeFigureOut">
              <a:rPr lang="es-ES" smtClean="0"/>
              <a:t>29/04/2022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3DC429B-F4D3-47A0-A7E4-A7D3B51D8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C7939C9-FF77-4CFE-81E6-304D79DB2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E15F-C017-4FDF-98D5-AAEB9270F8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7693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34DD86-78CA-42E0-8EFC-153A044CC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716477-166D-4773-A9D8-84F877168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63855B9-14A1-4693-ABCF-F6FDE7BC56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339BBBE-3D6D-4033-96FE-2E01F78E9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BFA8E-60BD-4200-9831-9BBD8F5AB4DE}" type="datetimeFigureOut">
              <a:rPr lang="es-ES" smtClean="0"/>
              <a:t>29/04/2022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DDACBE1-FE68-4A94-9BBD-10A6DE181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C1DA2D-185C-4337-8C85-EB63DEFA0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E15F-C017-4FDF-98D5-AAEB9270F8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2422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C1DD2D-9A50-4C3F-B90F-B31093928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1192361-0465-4A6C-9C65-5254E38779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45ACAA9-AB00-4B1C-B394-91263F9B6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AED959D-1139-4A3F-8BCF-339DA483E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BFA8E-60BD-4200-9831-9BBD8F5AB4DE}" type="datetimeFigureOut">
              <a:rPr lang="es-ES" smtClean="0"/>
              <a:t>29/04/2022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E80287B-2AD3-4B81-99E6-884200128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B6AB707-29E5-4C34-B37D-B258A209F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E15F-C017-4FDF-98D5-AAEB9270F8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5940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1449619-331E-4851-9614-9A5EA4C2D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ED5D60-E6DE-4899-A3CD-191C95D13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43B85B-3F55-4876-B7AB-8CE9CD84E4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BFA8E-60BD-4200-9831-9BBD8F5AB4DE}" type="datetimeFigureOut">
              <a:rPr lang="es-ES" smtClean="0"/>
              <a:t>29/04/2022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5048D8-3C4A-494B-AD9E-3AA651DE55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E28A73-EF9F-46F1-A023-FBB4D05A5C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2E15F-C017-4FDF-98D5-AAEB9270F8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8409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103">
            <a:extLst>
              <a:ext uri="{FF2B5EF4-FFF2-40B4-BE49-F238E27FC236}">
                <a16:creationId xmlns:a16="http://schemas.microsoft.com/office/drawing/2014/main" id="{04A130CA-991E-4C92-A494-EB7D8666E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FC3C749F-9A26-4B1E-BC2E-572D03DF9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1872577" y="1372793"/>
            <a:ext cx="6135300" cy="5537781"/>
          </a:xfrm>
          <a:custGeom>
            <a:avLst/>
            <a:gdLst>
              <a:gd name="connsiteX0" fmla="*/ 0 w 6135300"/>
              <a:gd name="connsiteY0" fmla="*/ 0 h 5537781"/>
              <a:gd name="connsiteX1" fmla="*/ 6135300 w 6135300"/>
              <a:gd name="connsiteY1" fmla="*/ 0 h 5537781"/>
              <a:gd name="connsiteX2" fmla="*/ 6135300 w 6135300"/>
              <a:gd name="connsiteY2" fmla="*/ 3548931 h 5537781"/>
              <a:gd name="connsiteX3" fmla="*/ 4146451 w 6135300"/>
              <a:gd name="connsiteY3" fmla="*/ 5537781 h 5537781"/>
              <a:gd name="connsiteX4" fmla="*/ 0 w 6135300"/>
              <a:gd name="connsiteY4" fmla="*/ 1391331 h 553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5300" h="5537781">
                <a:moveTo>
                  <a:pt x="0" y="0"/>
                </a:moveTo>
                <a:lnTo>
                  <a:pt x="6135300" y="0"/>
                </a:lnTo>
                <a:lnTo>
                  <a:pt x="6135300" y="3548931"/>
                </a:lnTo>
                <a:lnTo>
                  <a:pt x="4146451" y="5537781"/>
                </a:lnTo>
                <a:lnTo>
                  <a:pt x="0" y="139133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Imagen que contiene vistiendo, traje, parado, mujer&#10;&#10;Descripción generada automáticamente">
            <a:extLst>
              <a:ext uri="{FF2B5EF4-FFF2-40B4-BE49-F238E27FC236}">
                <a16:creationId xmlns:a16="http://schemas.microsoft.com/office/drawing/2014/main" id="{9DE48046-9161-4FDE-95B5-33F0570DE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0"/>
          <a:stretch/>
        </p:blipFill>
        <p:spPr>
          <a:xfrm>
            <a:off x="2747771" y="1"/>
            <a:ext cx="8557447" cy="5347244"/>
          </a:xfrm>
          <a:custGeom>
            <a:avLst/>
            <a:gdLst/>
            <a:ahLst/>
            <a:cxnLst/>
            <a:rect l="l" t="t" r="r" b="b"/>
            <a:pathLst>
              <a:path w="9366779" h="5852967">
                <a:moveTo>
                  <a:pt x="1169579" y="0"/>
                </a:moveTo>
                <a:lnTo>
                  <a:pt x="8197201" y="0"/>
                </a:lnTo>
                <a:lnTo>
                  <a:pt x="9366779" y="1169579"/>
                </a:lnTo>
                <a:lnTo>
                  <a:pt x="4683391" y="5852967"/>
                </a:lnTo>
                <a:lnTo>
                  <a:pt x="0" y="1169579"/>
                </a:lnTo>
                <a:close/>
              </a:path>
            </a:pathLst>
          </a:custGeom>
        </p:spPr>
      </p:pic>
      <p:sp>
        <p:nvSpPr>
          <p:cNvPr id="111" name="Freeform: Shape 107">
            <a:extLst>
              <a:ext uri="{FF2B5EF4-FFF2-40B4-BE49-F238E27FC236}">
                <a16:creationId xmlns:a16="http://schemas.microsoft.com/office/drawing/2014/main" id="{F98D51C6-1188-49B8-B829-31D2C2813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050242" y="292975"/>
            <a:ext cx="5056735" cy="9206602"/>
          </a:xfrm>
          <a:custGeom>
            <a:avLst/>
            <a:gdLst>
              <a:gd name="connsiteX0" fmla="*/ 0 w 5053652"/>
              <a:gd name="connsiteY0" fmla="*/ 209273 h 9200989"/>
              <a:gd name="connsiteX1" fmla="*/ 209274 w 5053652"/>
              <a:gd name="connsiteY1" fmla="*/ 0 h 9200989"/>
              <a:gd name="connsiteX2" fmla="*/ 5053652 w 5053652"/>
              <a:gd name="connsiteY2" fmla="*/ 4844379 h 9200989"/>
              <a:gd name="connsiteX3" fmla="*/ 697042 w 5053652"/>
              <a:gd name="connsiteY3" fmla="*/ 9200989 h 9200989"/>
              <a:gd name="connsiteX4" fmla="*/ 0 w 5053652"/>
              <a:gd name="connsiteY4" fmla="*/ 9200989 h 920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652" h="9200989">
                <a:moveTo>
                  <a:pt x="0" y="209273"/>
                </a:moveTo>
                <a:lnTo>
                  <a:pt x="209274" y="0"/>
                </a:lnTo>
                <a:lnTo>
                  <a:pt x="5053652" y="4844379"/>
                </a:lnTo>
                <a:lnTo>
                  <a:pt x="697042" y="9200989"/>
                </a:lnTo>
                <a:lnTo>
                  <a:pt x="0" y="9200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Isosceles Triangle 109">
            <a:extLst>
              <a:ext uri="{FF2B5EF4-FFF2-40B4-BE49-F238E27FC236}">
                <a16:creationId xmlns:a16="http://schemas.microsoft.com/office/drawing/2014/main" id="{456BA586-8922-4113-BD35-BBF1EB1A1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6909" y="5272381"/>
            <a:ext cx="3171238" cy="1585619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861739" y="2074303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rame 113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423102" y="1635666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04B4ECA-F273-4567-8295-51D6998A85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8683" y="3087528"/>
            <a:ext cx="3618284" cy="1345720"/>
          </a:xfrm>
          <a:noFill/>
        </p:spPr>
        <p:txBody>
          <a:bodyPr anchor="ctr">
            <a:normAutofit/>
          </a:bodyPr>
          <a:lstStyle/>
          <a:p>
            <a:r>
              <a:rPr lang="es-ES" sz="2800">
                <a:solidFill>
                  <a:srgbClr val="080808"/>
                </a:solidFill>
                <a:latin typeface="Amasis MT Pro Black" panose="02040A04050005020304" pitchFamily="18" charset="0"/>
              </a:rPr>
              <a:t>AULAS TAURINAS VILLA DE SIMANCAS</a:t>
            </a:r>
            <a:endParaRPr lang="es-ES" sz="2800" dirty="0">
              <a:solidFill>
                <a:srgbClr val="080808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FCBA7E-A928-4B21-AED6-7507F2ED44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7353" y="4527440"/>
            <a:ext cx="2700944" cy="659993"/>
          </a:xfrm>
          <a:noFill/>
        </p:spPr>
        <p:txBody>
          <a:bodyPr>
            <a:noAutofit/>
          </a:bodyPr>
          <a:lstStyle/>
          <a:p>
            <a:r>
              <a:rPr lang="es-ES" sz="1600" dirty="0">
                <a:solidFill>
                  <a:srgbClr val="080808"/>
                </a:solidFill>
              </a:rPr>
              <a:t>IMPARTIDAS POR:</a:t>
            </a:r>
          </a:p>
          <a:p>
            <a:r>
              <a:rPr lang="es-ES" sz="1600" dirty="0">
                <a:solidFill>
                  <a:srgbClr val="080808"/>
                </a:solidFill>
              </a:rPr>
              <a:t>JOSE MIGUEL PÉREZ “JOSELILLO”</a:t>
            </a:r>
          </a:p>
        </p:txBody>
      </p:sp>
      <p:pic>
        <p:nvPicPr>
          <p:cNvPr id="1026" name="Picture 2" descr="Resultado de imagen de AYUNTAMIENTO DE SIMANCAS ESCUDO">
            <a:extLst>
              <a:ext uri="{FF2B5EF4-FFF2-40B4-BE49-F238E27FC236}">
                <a16:creationId xmlns:a16="http://schemas.microsoft.com/office/drawing/2014/main" id="{E56C8333-F1AB-4B52-A8E0-5776DFCEA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240" y="4955410"/>
            <a:ext cx="1333882" cy="180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295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8C1F8B3-8605-4248-91A0-C65E9C766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600" dirty="0">
                <a:latin typeface="Amasis MT Pro Black" panose="02040A04050005020304" pitchFamily="18" charset="0"/>
              </a:rPr>
              <a:t>DESCRIPCIÓN</a:t>
            </a:r>
            <a:r>
              <a:rPr lang="en-US" sz="3600" dirty="0"/>
              <a:t>:</a:t>
            </a:r>
          </a:p>
        </p:txBody>
      </p:sp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C85E5235-614A-3820-ECDE-34882043E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47" y="1750891"/>
            <a:ext cx="4324504" cy="4393982"/>
          </a:xfrm>
        </p:spPr>
        <p:txBody>
          <a:bodyPr>
            <a:normAutofit/>
          </a:bodyPr>
          <a:lstStyle/>
          <a:p>
            <a:r>
              <a:rPr lang="en-US" sz="2400" b="1" dirty="0"/>
              <a:t>Durante </a:t>
            </a:r>
            <a:r>
              <a:rPr lang="en-US" sz="2400" b="1" dirty="0" err="1"/>
              <a:t>siete</a:t>
            </a:r>
            <a:r>
              <a:rPr lang="en-US" sz="2400" b="1" dirty="0"/>
              <a:t> días, </a:t>
            </a:r>
            <a:r>
              <a:rPr lang="en-US" sz="2400" b="1" dirty="0" err="1"/>
              <a:t>acercaremos</a:t>
            </a:r>
            <a:r>
              <a:rPr lang="en-US" sz="2400" b="1" dirty="0"/>
              <a:t> </a:t>
            </a:r>
            <a:r>
              <a:rPr lang="en-US" sz="2400" b="1" dirty="0" err="1"/>
              <a:t>en</a:t>
            </a:r>
            <a:r>
              <a:rPr lang="en-US" sz="2400" b="1" dirty="0"/>
              <a:t> </a:t>
            </a:r>
            <a:r>
              <a:rPr lang="en-US" sz="2400" b="1" dirty="0" err="1"/>
              <a:t>profundidad</a:t>
            </a:r>
            <a:r>
              <a:rPr lang="en-US" sz="2400" b="1" dirty="0"/>
              <a:t> la </a:t>
            </a:r>
            <a:r>
              <a:rPr lang="en-US" sz="2400" b="1" dirty="0" err="1"/>
              <a:t>cultura</a:t>
            </a:r>
            <a:r>
              <a:rPr lang="en-US" sz="2400" b="1" dirty="0"/>
              <a:t> y </a:t>
            </a:r>
            <a:r>
              <a:rPr lang="en-US" sz="2400" b="1" dirty="0" err="1"/>
              <a:t>valores</a:t>
            </a:r>
            <a:r>
              <a:rPr lang="en-US" sz="2400" b="1" dirty="0"/>
              <a:t> del </a:t>
            </a:r>
            <a:r>
              <a:rPr lang="en-US" sz="2400" b="1" dirty="0" err="1"/>
              <a:t>mundo</a:t>
            </a:r>
            <a:r>
              <a:rPr lang="en-US" sz="2400" b="1" dirty="0"/>
              <a:t> del toro, </a:t>
            </a:r>
            <a:r>
              <a:rPr lang="en-US" sz="2400" b="1" dirty="0" err="1"/>
              <a:t>en</a:t>
            </a:r>
            <a:r>
              <a:rPr lang="en-US" sz="2400" b="1" dirty="0"/>
              <a:t> </a:t>
            </a:r>
            <a:r>
              <a:rPr lang="en-US" sz="2400" b="1" dirty="0" err="1"/>
              <a:t>una</a:t>
            </a:r>
            <a:r>
              <a:rPr lang="en-US" sz="2400" b="1" dirty="0"/>
              <a:t> </a:t>
            </a:r>
            <a:r>
              <a:rPr lang="en-US" sz="2400" b="1" dirty="0" err="1"/>
              <a:t>experienca</a:t>
            </a:r>
            <a:r>
              <a:rPr lang="en-US" sz="2400" b="1" dirty="0"/>
              <a:t> </a:t>
            </a:r>
            <a:r>
              <a:rPr lang="en-US" sz="2400" b="1" dirty="0" err="1"/>
              <a:t>innovadora</a:t>
            </a:r>
            <a:r>
              <a:rPr lang="en-US" sz="2400" b="1" dirty="0"/>
              <a:t> y </a:t>
            </a:r>
            <a:r>
              <a:rPr lang="en-US" sz="2400" b="1" dirty="0" err="1"/>
              <a:t>única</a:t>
            </a:r>
            <a:r>
              <a:rPr lang="en-US" sz="2000" b="1" dirty="0"/>
              <a:t>.</a:t>
            </a:r>
          </a:p>
          <a:p>
            <a:pPr marL="0" indent="0">
              <a:buNone/>
            </a:pPr>
            <a:r>
              <a:rPr lang="en-US" sz="2000" dirty="0"/>
              <a:t>      </a:t>
            </a:r>
            <a:r>
              <a:rPr lang="en-US" sz="2000" b="1" dirty="0" err="1"/>
              <a:t>Constará</a:t>
            </a:r>
            <a:r>
              <a:rPr lang="en-US" sz="2000" b="1" dirty="0"/>
              <a:t> de:</a:t>
            </a:r>
          </a:p>
          <a:p>
            <a:r>
              <a:rPr lang="en-US" sz="2000" dirty="0"/>
              <a:t> 5 jornadas </a:t>
            </a:r>
            <a:r>
              <a:rPr lang="en-US" sz="2000" dirty="0" err="1"/>
              <a:t>teórico-practicas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Visita</a:t>
            </a:r>
            <a:r>
              <a:rPr lang="en-US" sz="2000" dirty="0"/>
              <a:t> a </a:t>
            </a:r>
            <a:r>
              <a:rPr lang="en-US" sz="2000" dirty="0" err="1"/>
              <a:t>una</a:t>
            </a:r>
            <a:r>
              <a:rPr lang="en-US" sz="2000" dirty="0"/>
              <a:t> </a:t>
            </a:r>
            <a:r>
              <a:rPr lang="en-US" sz="2000" dirty="0" err="1"/>
              <a:t>ganadería</a:t>
            </a:r>
            <a:r>
              <a:rPr lang="en-US" sz="2000" dirty="0"/>
              <a:t> con </a:t>
            </a:r>
            <a:r>
              <a:rPr lang="en-US" sz="2000" dirty="0" err="1"/>
              <a:t>tentadero</a:t>
            </a:r>
            <a:r>
              <a:rPr lang="en-US" sz="2000" dirty="0"/>
              <a:t> para los </a:t>
            </a:r>
            <a:r>
              <a:rPr lang="en-US" sz="2000" dirty="0" err="1"/>
              <a:t>alumnos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Cierre</a:t>
            </a:r>
            <a:r>
              <a:rPr lang="en-US" sz="2000" dirty="0"/>
              <a:t> de </a:t>
            </a:r>
            <a:r>
              <a:rPr lang="en-US" sz="2000" dirty="0" err="1"/>
              <a:t>curso</a:t>
            </a:r>
            <a:r>
              <a:rPr lang="en-US" sz="2000" dirty="0"/>
              <a:t> con </a:t>
            </a:r>
            <a:r>
              <a:rPr lang="en-US" sz="2000" dirty="0" err="1"/>
              <a:t>tentadero</a:t>
            </a:r>
            <a:r>
              <a:rPr lang="en-US" sz="2000" dirty="0"/>
              <a:t> </a:t>
            </a:r>
            <a:r>
              <a:rPr lang="en-US" sz="2000" dirty="0" err="1"/>
              <a:t>público</a:t>
            </a:r>
            <a:r>
              <a:rPr lang="en-US" sz="2000" dirty="0"/>
              <a:t> </a:t>
            </a:r>
          </a:p>
          <a:p>
            <a:endParaRPr lang="en-US" sz="1800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Marcador de contenido 4" descr="Imagen borrosa de una persona&#10;&#10;Descripción generada automáticamente con confianza baja">
            <a:extLst>
              <a:ext uri="{FF2B5EF4-FFF2-40B4-BE49-F238E27FC236}">
                <a16:creationId xmlns:a16="http://schemas.microsoft.com/office/drawing/2014/main" id="{65EB15C0-4A8F-49DB-A247-0313545BF6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5" r="8594" b="-1"/>
          <a:stretch/>
        </p:blipFill>
        <p:spPr>
          <a:xfrm>
            <a:off x="5332763" y="1782981"/>
            <a:ext cx="6178325" cy="4361892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050" name="Picture 2" descr="Resultado de imagen de AYUNTAMIENTO DE SIMANCAS ESCUDO">
            <a:extLst>
              <a:ext uri="{FF2B5EF4-FFF2-40B4-BE49-F238E27FC236}">
                <a16:creationId xmlns:a16="http://schemas.microsoft.com/office/drawing/2014/main" id="{81203F48-5528-44E8-8BB3-87094C8CE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2302" y="136385"/>
            <a:ext cx="1110298" cy="150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ítulo 2">
            <a:extLst>
              <a:ext uri="{FF2B5EF4-FFF2-40B4-BE49-F238E27FC236}">
                <a16:creationId xmlns:a16="http://schemas.microsoft.com/office/drawing/2014/main" id="{67F50C15-DE65-4135-A0A9-ED312E9B673A}"/>
              </a:ext>
            </a:extLst>
          </p:cNvPr>
          <p:cNvSpPr txBox="1">
            <a:spLocks/>
          </p:cNvSpPr>
          <p:nvPr/>
        </p:nvSpPr>
        <p:spPr>
          <a:xfrm>
            <a:off x="2870989" y="5868011"/>
            <a:ext cx="2700944" cy="65999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600" dirty="0">
                <a:solidFill>
                  <a:srgbClr val="080808"/>
                </a:solidFill>
              </a:rPr>
              <a:t>IMPARTIDAS POR:</a:t>
            </a:r>
          </a:p>
          <a:p>
            <a:pPr marL="0" indent="0">
              <a:buNone/>
            </a:pPr>
            <a:r>
              <a:rPr lang="es-ES" sz="1600" dirty="0">
                <a:solidFill>
                  <a:srgbClr val="080808"/>
                </a:solidFill>
              </a:rPr>
              <a:t>JOSE MIGUEL PÉREZ “JOSELILLO”</a:t>
            </a:r>
          </a:p>
        </p:txBody>
      </p:sp>
    </p:spTree>
    <p:extLst>
      <p:ext uri="{BB962C8B-B14F-4D97-AF65-F5344CB8AC3E}">
        <p14:creationId xmlns:p14="http://schemas.microsoft.com/office/powerpoint/2010/main" val="2886338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F90F3B2-58E6-4FE9-B51E-F39F67A7C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467227"/>
            <a:ext cx="10905066" cy="1135737"/>
          </a:xfrm>
        </p:spPr>
        <p:txBody>
          <a:bodyPr>
            <a:normAutofit/>
          </a:bodyPr>
          <a:lstStyle/>
          <a:p>
            <a:r>
              <a:rPr lang="es-ES" sz="2800" dirty="0">
                <a:latin typeface="Amasis MT Pro Black" panose="02040A04050005020304" pitchFamily="18" charset="0"/>
              </a:rPr>
              <a:t>PRIMERA SESIÓN</a:t>
            </a:r>
            <a:r>
              <a:rPr lang="es-ES" sz="3600" dirty="0">
                <a:latin typeface="Amasis MT Pro Black" panose="02040A04050005020304" pitchFamily="18" charset="0"/>
              </a:rPr>
              <a:t>: </a:t>
            </a:r>
            <a:r>
              <a:rPr lang="es-ES" sz="2000" dirty="0">
                <a:latin typeface="Amasis MT Pro Black" panose="02040A04050005020304" pitchFamily="18" charset="0"/>
              </a:rPr>
              <a:t>“TOREO DESDE SUS INICIOS A LA ACTUALIDAD”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7" name="Picture 2" descr="Resultado de imagen de AYUNTAMIENTO DE SIMANCAS ESCUDO">
            <a:extLst>
              <a:ext uri="{FF2B5EF4-FFF2-40B4-BE49-F238E27FC236}">
                <a16:creationId xmlns:a16="http://schemas.microsoft.com/office/drawing/2014/main" id="{5D1C0AC8-76DC-49B2-8F0B-A5C68A2CD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2302" y="136385"/>
            <a:ext cx="1110298" cy="150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ontent Placeholder 38">
            <a:extLst>
              <a:ext uri="{FF2B5EF4-FFF2-40B4-BE49-F238E27FC236}">
                <a16:creationId xmlns:a16="http://schemas.microsoft.com/office/drawing/2014/main" id="{0704168C-E762-40A6-B570-4F809F13DE2F}"/>
              </a:ext>
            </a:extLst>
          </p:cNvPr>
          <p:cNvSpPr txBox="1">
            <a:spLocks/>
          </p:cNvSpPr>
          <p:nvPr/>
        </p:nvSpPr>
        <p:spPr>
          <a:xfrm>
            <a:off x="297883" y="1750891"/>
            <a:ext cx="4778614" cy="4393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-PARTE TEÓRICA:</a:t>
            </a:r>
          </a:p>
          <a:p>
            <a:pPr marL="0" indent="0">
              <a:buNone/>
            </a:pPr>
            <a:r>
              <a:rPr lang="en-US" sz="2400" b="1" dirty="0"/>
              <a:t>-</a:t>
            </a:r>
            <a:r>
              <a:rPr lang="en-US" sz="2400" dirty="0"/>
              <a:t>Breve </a:t>
            </a:r>
            <a:r>
              <a:rPr lang="en-US" sz="2400" dirty="0" err="1"/>
              <a:t>historia</a:t>
            </a:r>
            <a:r>
              <a:rPr lang="en-US" sz="2400" dirty="0"/>
              <a:t> del </a:t>
            </a:r>
            <a:r>
              <a:rPr lang="en-US" sz="2400" dirty="0" err="1"/>
              <a:t>toreo</a:t>
            </a:r>
            <a:r>
              <a:rPr lang="en-US" sz="2400" dirty="0"/>
              <a:t>.</a:t>
            </a:r>
          </a:p>
          <a:p>
            <a:pPr>
              <a:buFontTx/>
              <a:buChar char="-"/>
            </a:pPr>
            <a:r>
              <a:rPr lang="en-US" sz="2400" dirty="0"/>
              <a:t>Pasos hasta ser matador de toros.</a:t>
            </a:r>
          </a:p>
          <a:p>
            <a:pPr>
              <a:buFontTx/>
              <a:buChar char="-"/>
            </a:pPr>
            <a:r>
              <a:rPr lang="en-US" sz="2400" dirty="0" err="1"/>
              <a:t>Traje</a:t>
            </a:r>
            <a:r>
              <a:rPr lang="en-US" sz="2400" dirty="0"/>
              <a:t> de luces y </a:t>
            </a:r>
            <a:r>
              <a:rPr lang="en-US" sz="2400" dirty="0" err="1"/>
              <a:t>trastos</a:t>
            </a:r>
            <a:r>
              <a:rPr lang="en-US" sz="2400" dirty="0"/>
              <a:t>.</a:t>
            </a:r>
          </a:p>
          <a:p>
            <a:pPr>
              <a:buFontTx/>
              <a:buChar char="-"/>
            </a:pPr>
            <a:endParaRPr lang="en-US" sz="2400" b="1" dirty="0"/>
          </a:p>
          <a:p>
            <a:pPr>
              <a:buFontTx/>
              <a:buChar char="-"/>
            </a:pPr>
            <a:r>
              <a:rPr lang="en-US" sz="2400" b="1" dirty="0"/>
              <a:t>PARTE PRÁCTICA:</a:t>
            </a:r>
          </a:p>
          <a:p>
            <a:pPr>
              <a:buFontTx/>
              <a:buChar char="-"/>
            </a:pPr>
            <a:r>
              <a:rPr lang="en-US" sz="2400" dirty="0" err="1"/>
              <a:t>Demostración</a:t>
            </a:r>
            <a:r>
              <a:rPr lang="en-US" sz="2400" dirty="0"/>
              <a:t> y </a:t>
            </a:r>
            <a:r>
              <a:rPr lang="en-US" sz="2400" dirty="0" err="1"/>
              <a:t>practicas</a:t>
            </a:r>
            <a:r>
              <a:rPr lang="en-US" sz="2400" dirty="0"/>
              <a:t> de </a:t>
            </a:r>
            <a:r>
              <a:rPr lang="en-US" sz="2400" dirty="0" err="1"/>
              <a:t>toreo</a:t>
            </a:r>
            <a:r>
              <a:rPr lang="en-US" sz="2400" dirty="0"/>
              <a:t> de </a:t>
            </a:r>
            <a:r>
              <a:rPr lang="en-US" sz="2400" dirty="0" err="1"/>
              <a:t>salón</a:t>
            </a:r>
            <a:r>
              <a:rPr lang="en-US" sz="2400" dirty="0"/>
              <a:t> con los </a:t>
            </a:r>
            <a:r>
              <a:rPr lang="en-US" sz="2400" dirty="0" err="1"/>
              <a:t>alumnos</a:t>
            </a:r>
            <a:r>
              <a:rPr lang="en-US" sz="2400" dirty="0"/>
              <a:t>.</a:t>
            </a:r>
            <a:endParaRPr lang="en-US" sz="2000" dirty="0"/>
          </a:p>
          <a:p>
            <a:endParaRPr lang="en-US" sz="1800" dirty="0"/>
          </a:p>
        </p:txBody>
      </p:sp>
      <p:sp>
        <p:nvSpPr>
          <p:cNvPr id="24" name="Subtítulo 2">
            <a:extLst>
              <a:ext uri="{FF2B5EF4-FFF2-40B4-BE49-F238E27FC236}">
                <a16:creationId xmlns:a16="http://schemas.microsoft.com/office/drawing/2014/main" id="{F35399CB-190E-4136-AA75-C68F9DC6962F}"/>
              </a:ext>
            </a:extLst>
          </p:cNvPr>
          <p:cNvSpPr txBox="1">
            <a:spLocks/>
          </p:cNvSpPr>
          <p:nvPr/>
        </p:nvSpPr>
        <p:spPr>
          <a:xfrm>
            <a:off x="262993" y="5814877"/>
            <a:ext cx="2700944" cy="65999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600" dirty="0">
                <a:solidFill>
                  <a:srgbClr val="080808"/>
                </a:solidFill>
              </a:rPr>
              <a:t>IMPARTIDAS POR:</a:t>
            </a:r>
          </a:p>
          <a:p>
            <a:pPr marL="0" indent="0">
              <a:buNone/>
            </a:pPr>
            <a:r>
              <a:rPr lang="es-ES" sz="1600" dirty="0">
                <a:solidFill>
                  <a:srgbClr val="080808"/>
                </a:solidFill>
              </a:rPr>
              <a:t>JOSE MIGUEL PÉREZ “JOSELILLO”</a:t>
            </a:r>
          </a:p>
        </p:txBody>
      </p:sp>
      <p:pic>
        <p:nvPicPr>
          <p:cNvPr id="21" name="Imagen 20" descr="Imagen que contiene taza, tabla, café, pequeño&#10;&#10;Descripción generada automáticamente">
            <a:extLst>
              <a:ext uri="{FF2B5EF4-FFF2-40B4-BE49-F238E27FC236}">
                <a16:creationId xmlns:a16="http://schemas.microsoft.com/office/drawing/2014/main" id="{CE32F678-E6AE-4A10-993B-E924699B58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737" y="1750891"/>
            <a:ext cx="3207365" cy="47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991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F90F3B2-58E6-4FE9-B51E-F39F67A7C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467227"/>
            <a:ext cx="10905066" cy="1135737"/>
          </a:xfrm>
        </p:spPr>
        <p:txBody>
          <a:bodyPr>
            <a:normAutofit/>
          </a:bodyPr>
          <a:lstStyle/>
          <a:p>
            <a:r>
              <a:rPr lang="es-ES" sz="2800" dirty="0">
                <a:latin typeface="Amasis MT Pro Black" panose="02040A04050005020304" pitchFamily="18" charset="0"/>
              </a:rPr>
              <a:t>SEGUNDA SESIÓN:       </a:t>
            </a:r>
            <a:r>
              <a:rPr lang="es-ES" sz="2000" dirty="0">
                <a:latin typeface="Amasis MT Pro Black" panose="02040A04050005020304" pitchFamily="18" charset="0"/>
              </a:rPr>
              <a:t>CRÍA DEL TORO BRAVO”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7" name="Picture 2" descr="Resultado de imagen de AYUNTAMIENTO DE SIMANCAS ESCUDO">
            <a:extLst>
              <a:ext uri="{FF2B5EF4-FFF2-40B4-BE49-F238E27FC236}">
                <a16:creationId xmlns:a16="http://schemas.microsoft.com/office/drawing/2014/main" id="{5D1C0AC8-76DC-49B2-8F0B-A5C68A2CD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2302" y="136385"/>
            <a:ext cx="1110298" cy="150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ontent Placeholder 38">
            <a:extLst>
              <a:ext uri="{FF2B5EF4-FFF2-40B4-BE49-F238E27FC236}">
                <a16:creationId xmlns:a16="http://schemas.microsoft.com/office/drawing/2014/main" id="{0704168C-E762-40A6-B570-4F809F13DE2F}"/>
              </a:ext>
            </a:extLst>
          </p:cNvPr>
          <p:cNvSpPr txBox="1">
            <a:spLocks/>
          </p:cNvSpPr>
          <p:nvPr/>
        </p:nvSpPr>
        <p:spPr>
          <a:xfrm>
            <a:off x="327349" y="1933806"/>
            <a:ext cx="4580982" cy="4248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-PARTE TEÓRICA:</a:t>
            </a:r>
          </a:p>
          <a:p>
            <a:pPr marL="0" indent="0">
              <a:buNone/>
            </a:pPr>
            <a:r>
              <a:rPr lang="en-US" sz="2400" b="1" dirty="0"/>
              <a:t>-  </a:t>
            </a:r>
            <a:r>
              <a:rPr lang="en-US" sz="2400" dirty="0" err="1"/>
              <a:t>Tipos</a:t>
            </a:r>
            <a:r>
              <a:rPr lang="en-US" sz="2400" dirty="0"/>
              <a:t> de </a:t>
            </a:r>
            <a:r>
              <a:rPr lang="en-US" sz="2400" dirty="0" err="1"/>
              <a:t>encastes</a:t>
            </a:r>
            <a:r>
              <a:rPr lang="en-US" sz="2400" dirty="0"/>
              <a:t>.</a:t>
            </a:r>
          </a:p>
          <a:p>
            <a:pPr>
              <a:buFontTx/>
              <a:buChar char="-"/>
            </a:pPr>
            <a:r>
              <a:rPr lang="en-US" sz="2400" dirty="0" err="1"/>
              <a:t>Labores</a:t>
            </a:r>
            <a:r>
              <a:rPr lang="en-US" sz="2400" dirty="0"/>
              <a:t> de campo.</a:t>
            </a:r>
          </a:p>
          <a:p>
            <a:pPr>
              <a:buFontTx/>
              <a:buChar char="-"/>
            </a:pPr>
            <a:r>
              <a:rPr lang="en-US" sz="2400" dirty="0"/>
              <a:t>El toro hasta la plaza.</a:t>
            </a:r>
          </a:p>
          <a:p>
            <a:pPr>
              <a:buFontTx/>
              <a:buChar char="-"/>
            </a:pPr>
            <a:endParaRPr lang="en-US" sz="2400" b="1" dirty="0"/>
          </a:p>
          <a:p>
            <a:pPr>
              <a:buFontTx/>
              <a:buChar char="-"/>
            </a:pPr>
            <a:r>
              <a:rPr lang="en-US" sz="2400" b="1" dirty="0"/>
              <a:t>PARTE PRÁCTICA:</a:t>
            </a:r>
          </a:p>
          <a:p>
            <a:pPr>
              <a:buFontTx/>
              <a:buChar char="-"/>
            </a:pPr>
            <a:r>
              <a:rPr lang="en-US" sz="2400" dirty="0" err="1"/>
              <a:t>Demostración</a:t>
            </a:r>
            <a:r>
              <a:rPr lang="en-US" sz="2400" dirty="0"/>
              <a:t> y </a:t>
            </a:r>
            <a:r>
              <a:rPr lang="en-US" sz="2400" dirty="0" err="1"/>
              <a:t>practicas</a:t>
            </a:r>
            <a:r>
              <a:rPr lang="en-US" sz="2400" dirty="0"/>
              <a:t> de </a:t>
            </a:r>
            <a:r>
              <a:rPr lang="en-US" sz="2400" dirty="0" err="1"/>
              <a:t>toreo</a:t>
            </a:r>
            <a:r>
              <a:rPr lang="en-US" sz="2400" dirty="0"/>
              <a:t> de </a:t>
            </a:r>
            <a:r>
              <a:rPr lang="en-US" sz="2400" dirty="0" err="1"/>
              <a:t>salón</a:t>
            </a:r>
            <a:r>
              <a:rPr lang="en-US" sz="2400" dirty="0"/>
              <a:t> con los </a:t>
            </a:r>
            <a:r>
              <a:rPr lang="en-US" sz="2400" dirty="0" err="1"/>
              <a:t>alumnos</a:t>
            </a:r>
            <a:r>
              <a:rPr lang="en-US" sz="2400" dirty="0"/>
              <a:t>.</a:t>
            </a:r>
            <a:endParaRPr lang="en-US" sz="2000" dirty="0"/>
          </a:p>
          <a:p>
            <a:endParaRPr lang="en-US" sz="1800" dirty="0"/>
          </a:p>
        </p:txBody>
      </p:sp>
      <p:pic>
        <p:nvPicPr>
          <p:cNvPr id="21" name="Marcador de contenido 20">
            <a:extLst>
              <a:ext uri="{FF2B5EF4-FFF2-40B4-BE49-F238E27FC236}">
                <a16:creationId xmlns:a16="http://schemas.microsoft.com/office/drawing/2014/main" id="{C0A23F4E-0877-4F09-9543-8D0BF9BF91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680" y="2070191"/>
            <a:ext cx="6219312" cy="3326609"/>
          </a:xfrm>
        </p:spPr>
      </p:pic>
      <p:sp>
        <p:nvSpPr>
          <p:cNvPr id="24" name="Subtítulo 2">
            <a:extLst>
              <a:ext uri="{FF2B5EF4-FFF2-40B4-BE49-F238E27FC236}">
                <a16:creationId xmlns:a16="http://schemas.microsoft.com/office/drawing/2014/main" id="{2F467D1A-6B3C-424F-B2D6-846E96D9645E}"/>
              </a:ext>
            </a:extLst>
          </p:cNvPr>
          <p:cNvSpPr txBox="1">
            <a:spLocks/>
          </p:cNvSpPr>
          <p:nvPr/>
        </p:nvSpPr>
        <p:spPr>
          <a:xfrm>
            <a:off x="262993" y="5814877"/>
            <a:ext cx="2700944" cy="65999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600" dirty="0">
                <a:solidFill>
                  <a:srgbClr val="080808"/>
                </a:solidFill>
              </a:rPr>
              <a:t>IMPARTIDAS POR:</a:t>
            </a:r>
          </a:p>
          <a:p>
            <a:pPr marL="0" indent="0">
              <a:buNone/>
            </a:pPr>
            <a:r>
              <a:rPr lang="es-ES" sz="1600" dirty="0">
                <a:solidFill>
                  <a:srgbClr val="080808"/>
                </a:solidFill>
              </a:rPr>
              <a:t>JOSE MIGUEL PÉREZ “JOSELILLO”</a:t>
            </a:r>
          </a:p>
        </p:txBody>
      </p:sp>
    </p:spTree>
    <p:extLst>
      <p:ext uri="{BB962C8B-B14F-4D97-AF65-F5344CB8AC3E}">
        <p14:creationId xmlns:p14="http://schemas.microsoft.com/office/powerpoint/2010/main" val="3948131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F90F3B2-58E6-4FE9-B51E-F39F67A7C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467227"/>
            <a:ext cx="10905066" cy="1135737"/>
          </a:xfrm>
        </p:spPr>
        <p:txBody>
          <a:bodyPr>
            <a:normAutofit/>
          </a:bodyPr>
          <a:lstStyle/>
          <a:p>
            <a:r>
              <a:rPr lang="es-ES" sz="2800" dirty="0">
                <a:latin typeface="Amasis MT Pro Black" panose="02040A04050005020304" pitchFamily="18" charset="0"/>
              </a:rPr>
              <a:t>TERCERA SESIÓN</a:t>
            </a:r>
            <a:r>
              <a:rPr lang="es-ES" sz="3600" dirty="0">
                <a:latin typeface="Amasis MT Pro Black" panose="02040A04050005020304" pitchFamily="18" charset="0"/>
              </a:rPr>
              <a:t>: </a:t>
            </a:r>
            <a:r>
              <a:rPr lang="es-ES" sz="2000" dirty="0">
                <a:latin typeface="Amasis MT Pro Black" panose="02040A04050005020304" pitchFamily="18" charset="0"/>
              </a:rPr>
              <a:t>“DEL FESTEJO POPULAR AL TOREO ACTUAL”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7" name="Picture 2" descr="Resultado de imagen de AYUNTAMIENTO DE SIMANCAS ESCUDO">
            <a:extLst>
              <a:ext uri="{FF2B5EF4-FFF2-40B4-BE49-F238E27FC236}">
                <a16:creationId xmlns:a16="http://schemas.microsoft.com/office/drawing/2014/main" id="{5D1C0AC8-76DC-49B2-8F0B-A5C68A2CD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2302" y="136385"/>
            <a:ext cx="1110298" cy="150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38">
            <a:extLst>
              <a:ext uri="{FF2B5EF4-FFF2-40B4-BE49-F238E27FC236}">
                <a16:creationId xmlns:a16="http://schemas.microsoft.com/office/drawing/2014/main" id="{9D50ACC6-9457-47A3-8B0D-80D4EE1A846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42938" y="1801813"/>
            <a:ext cx="4008437" cy="439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-PARTE TEÓRICA:</a:t>
            </a:r>
          </a:p>
          <a:p>
            <a:pPr marL="0" indent="0">
              <a:buNone/>
            </a:pPr>
            <a:r>
              <a:rPr lang="en-US" sz="2400" b="1" dirty="0"/>
              <a:t>- </a:t>
            </a:r>
            <a:r>
              <a:rPr lang="en-US" sz="2400" dirty="0"/>
              <a:t>Tauromaquia popular</a:t>
            </a:r>
          </a:p>
          <a:p>
            <a:pPr>
              <a:buFontTx/>
              <a:buChar char="-"/>
            </a:pPr>
            <a:r>
              <a:rPr lang="en-US" sz="2400" dirty="0" err="1"/>
              <a:t>Tipos</a:t>
            </a:r>
            <a:r>
              <a:rPr lang="en-US" sz="2400" dirty="0"/>
              <a:t> de </a:t>
            </a:r>
            <a:r>
              <a:rPr lang="en-US" sz="2400" dirty="0" err="1"/>
              <a:t>festejos</a:t>
            </a:r>
            <a:r>
              <a:rPr lang="en-US" sz="2400" dirty="0"/>
              <a:t> </a:t>
            </a:r>
          </a:p>
          <a:p>
            <a:pPr>
              <a:buFontTx/>
              <a:buChar char="-"/>
            </a:pPr>
            <a:r>
              <a:rPr lang="en-US" sz="2400" dirty="0" err="1"/>
              <a:t>Toreo</a:t>
            </a:r>
            <a:r>
              <a:rPr lang="en-US" sz="2400" dirty="0"/>
              <a:t> actual </a:t>
            </a:r>
          </a:p>
          <a:p>
            <a:pPr>
              <a:buFontTx/>
              <a:buChar char="-"/>
            </a:pPr>
            <a:endParaRPr lang="en-US" sz="2400" b="1" dirty="0"/>
          </a:p>
          <a:p>
            <a:pPr>
              <a:buFontTx/>
              <a:buChar char="-"/>
            </a:pPr>
            <a:r>
              <a:rPr lang="en-US" sz="2400" b="1" dirty="0"/>
              <a:t>PARTE PRÁCTICA:</a:t>
            </a:r>
          </a:p>
          <a:p>
            <a:pPr>
              <a:buFontTx/>
              <a:buChar char="-"/>
            </a:pPr>
            <a:r>
              <a:rPr lang="en-US" sz="2400" dirty="0" err="1"/>
              <a:t>Demostración</a:t>
            </a:r>
            <a:r>
              <a:rPr lang="en-US" sz="2400" dirty="0"/>
              <a:t> y </a:t>
            </a:r>
            <a:r>
              <a:rPr lang="en-US" sz="2400" dirty="0" err="1"/>
              <a:t>practicas</a:t>
            </a:r>
            <a:r>
              <a:rPr lang="en-US" sz="2400" dirty="0"/>
              <a:t> de </a:t>
            </a:r>
            <a:r>
              <a:rPr lang="en-US" sz="2400" dirty="0" err="1"/>
              <a:t>toreo</a:t>
            </a:r>
            <a:r>
              <a:rPr lang="en-US" sz="2400" dirty="0"/>
              <a:t> de </a:t>
            </a:r>
            <a:r>
              <a:rPr lang="en-US" sz="2400" dirty="0" err="1"/>
              <a:t>salón</a:t>
            </a:r>
            <a:r>
              <a:rPr lang="en-US" sz="2400" dirty="0"/>
              <a:t> con los </a:t>
            </a:r>
            <a:r>
              <a:rPr lang="en-US" sz="2400" dirty="0" err="1"/>
              <a:t>alumnos</a:t>
            </a:r>
            <a:r>
              <a:rPr lang="en-US" sz="2400" dirty="0"/>
              <a:t>.</a:t>
            </a:r>
            <a:endParaRPr lang="en-US" sz="2000" dirty="0"/>
          </a:p>
          <a:p>
            <a:endParaRPr lang="en-US" sz="1800" dirty="0"/>
          </a:p>
        </p:txBody>
      </p:sp>
      <p:pic>
        <p:nvPicPr>
          <p:cNvPr id="22" name="Imagen 21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61E2BEA9-1C75-4C80-B402-5C484C137F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224" y="1904903"/>
            <a:ext cx="5420572" cy="3754248"/>
          </a:xfrm>
          <a:prstGeom prst="rect">
            <a:avLst/>
          </a:prstGeom>
        </p:spPr>
      </p:pic>
      <p:sp>
        <p:nvSpPr>
          <p:cNvPr id="23" name="Subtítulo 2">
            <a:extLst>
              <a:ext uri="{FF2B5EF4-FFF2-40B4-BE49-F238E27FC236}">
                <a16:creationId xmlns:a16="http://schemas.microsoft.com/office/drawing/2014/main" id="{9684463A-0C4E-4B76-ACE7-3B70938F365E}"/>
              </a:ext>
            </a:extLst>
          </p:cNvPr>
          <p:cNvSpPr txBox="1">
            <a:spLocks/>
          </p:cNvSpPr>
          <p:nvPr/>
        </p:nvSpPr>
        <p:spPr>
          <a:xfrm>
            <a:off x="262993" y="5814877"/>
            <a:ext cx="2700944" cy="65999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600" dirty="0">
                <a:solidFill>
                  <a:srgbClr val="080808"/>
                </a:solidFill>
              </a:rPr>
              <a:t>IMPARTIDAS POR:</a:t>
            </a:r>
          </a:p>
          <a:p>
            <a:pPr marL="0" indent="0">
              <a:buNone/>
            </a:pPr>
            <a:r>
              <a:rPr lang="es-ES" sz="1600" dirty="0">
                <a:solidFill>
                  <a:srgbClr val="080808"/>
                </a:solidFill>
              </a:rPr>
              <a:t>JOSE MIGUEL PÉREZ “JOSELILLO”</a:t>
            </a:r>
          </a:p>
        </p:txBody>
      </p:sp>
    </p:spTree>
    <p:extLst>
      <p:ext uri="{BB962C8B-B14F-4D97-AF65-F5344CB8AC3E}">
        <p14:creationId xmlns:p14="http://schemas.microsoft.com/office/powerpoint/2010/main" val="3843898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F90F3B2-58E6-4FE9-B51E-F39F67A7C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467227"/>
            <a:ext cx="10905066" cy="1135737"/>
          </a:xfrm>
        </p:spPr>
        <p:txBody>
          <a:bodyPr>
            <a:normAutofit/>
          </a:bodyPr>
          <a:lstStyle/>
          <a:p>
            <a:r>
              <a:rPr lang="es-ES" sz="2800" dirty="0">
                <a:latin typeface="Amasis MT Pro Black" panose="02040A04050005020304" pitchFamily="18" charset="0"/>
              </a:rPr>
              <a:t>CUARTA SESIÓN</a:t>
            </a:r>
            <a:r>
              <a:rPr lang="es-ES" sz="3600" dirty="0">
                <a:latin typeface="Amasis MT Pro Black" panose="02040A04050005020304" pitchFamily="18" charset="0"/>
              </a:rPr>
              <a:t>:  </a:t>
            </a:r>
            <a:r>
              <a:rPr lang="es-ES" sz="2000" dirty="0">
                <a:latin typeface="Amasis MT Pro Black" panose="02040A04050005020304" pitchFamily="18" charset="0"/>
              </a:rPr>
              <a:t>“LA CUADRILLA”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7" name="Picture 2" descr="Resultado de imagen de AYUNTAMIENTO DE SIMANCAS ESCUDO">
            <a:extLst>
              <a:ext uri="{FF2B5EF4-FFF2-40B4-BE49-F238E27FC236}">
                <a16:creationId xmlns:a16="http://schemas.microsoft.com/office/drawing/2014/main" id="{5D1C0AC8-76DC-49B2-8F0B-A5C68A2CD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2302" y="136385"/>
            <a:ext cx="1110298" cy="150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38">
            <a:extLst>
              <a:ext uri="{FF2B5EF4-FFF2-40B4-BE49-F238E27FC236}">
                <a16:creationId xmlns:a16="http://schemas.microsoft.com/office/drawing/2014/main" id="{9D50ACC6-9457-47A3-8B0D-80D4EE1A846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42938" y="1801813"/>
            <a:ext cx="4008437" cy="439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-PARTE TEÓRICA:</a:t>
            </a:r>
          </a:p>
          <a:p>
            <a:pPr marL="0" indent="0">
              <a:buNone/>
            </a:pPr>
            <a:r>
              <a:rPr lang="en-US" sz="2400" b="1" dirty="0"/>
              <a:t>- </a:t>
            </a:r>
            <a:r>
              <a:rPr lang="en-US" sz="2400" dirty="0"/>
              <a:t>La </a:t>
            </a:r>
            <a:r>
              <a:rPr lang="en-US" sz="2400" dirty="0" err="1"/>
              <a:t>familia</a:t>
            </a:r>
            <a:r>
              <a:rPr lang="en-US" sz="2400" dirty="0"/>
              <a:t> </a:t>
            </a:r>
            <a:r>
              <a:rPr lang="en-US" sz="2400" dirty="0" err="1"/>
              <a:t>taurina</a:t>
            </a:r>
            <a:endParaRPr lang="en-US" sz="2400" dirty="0"/>
          </a:p>
          <a:p>
            <a:pPr>
              <a:buFontTx/>
              <a:buChar char="-"/>
            </a:pPr>
            <a:r>
              <a:rPr lang="en-US" sz="2400" dirty="0"/>
              <a:t>Tercio de </a:t>
            </a:r>
            <a:r>
              <a:rPr lang="en-US" sz="2400"/>
              <a:t>varas</a:t>
            </a:r>
            <a:endParaRPr lang="en-US" sz="2400" dirty="0"/>
          </a:p>
          <a:p>
            <a:pPr>
              <a:buFontTx/>
              <a:buChar char="-"/>
            </a:pPr>
            <a:r>
              <a:rPr lang="en-US" sz="2400" dirty="0"/>
              <a:t>Tercio de banderillas</a:t>
            </a:r>
          </a:p>
          <a:p>
            <a:pPr>
              <a:buFontTx/>
              <a:buChar char="-"/>
            </a:pPr>
            <a:endParaRPr lang="en-US" sz="2400" b="1" dirty="0"/>
          </a:p>
          <a:p>
            <a:pPr>
              <a:buFontTx/>
              <a:buChar char="-"/>
            </a:pPr>
            <a:r>
              <a:rPr lang="en-US" sz="2400" b="1" dirty="0"/>
              <a:t>PARTE PRÁCTICA:</a:t>
            </a:r>
          </a:p>
          <a:p>
            <a:pPr>
              <a:buFontTx/>
              <a:buChar char="-"/>
            </a:pPr>
            <a:r>
              <a:rPr lang="en-US" sz="2400" dirty="0" err="1"/>
              <a:t>Demostración</a:t>
            </a:r>
            <a:r>
              <a:rPr lang="en-US" sz="2400" dirty="0"/>
              <a:t> y </a:t>
            </a:r>
            <a:r>
              <a:rPr lang="en-US" sz="2400" dirty="0" err="1"/>
              <a:t>practicas</a:t>
            </a:r>
            <a:r>
              <a:rPr lang="en-US" sz="2400" dirty="0"/>
              <a:t> de </a:t>
            </a:r>
            <a:r>
              <a:rPr lang="en-US" sz="2400" dirty="0" err="1"/>
              <a:t>toreo</a:t>
            </a:r>
            <a:r>
              <a:rPr lang="en-US" sz="2400" dirty="0"/>
              <a:t> de </a:t>
            </a:r>
            <a:r>
              <a:rPr lang="en-US" sz="2400" dirty="0" err="1"/>
              <a:t>salón</a:t>
            </a:r>
            <a:r>
              <a:rPr lang="en-US" sz="2400" dirty="0"/>
              <a:t> con los </a:t>
            </a:r>
            <a:r>
              <a:rPr lang="en-US" sz="2400" dirty="0" err="1"/>
              <a:t>alumnos</a:t>
            </a:r>
            <a:r>
              <a:rPr lang="en-US" sz="2400" dirty="0"/>
              <a:t>.</a:t>
            </a:r>
            <a:endParaRPr lang="en-US" sz="2000" dirty="0"/>
          </a:p>
          <a:p>
            <a:endParaRPr lang="en-US" sz="1800" dirty="0"/>
          </a:p>
        </p:txBody>
      </p:sp>
      <p:sp>
        <p:nvSpPr>
          <p:cNvPr id="23" name="Subtítulo 2">
            <a:extLst>
              <a:ext uri="{FF2B5EF4-FFF2-40B4-BE49-F238E27FC236}">
                <a16:creationId xmlns:a16="http://schemas.microsoft.com/office/drawing/2014/main" id="{9684463A-0C4E-4B76-ACE7-3B70938F365E}"/>
              </a:ext>
            </a:extLst>
          </p:cNvPr>
          <p:cNvSpPr txBox="1">
            <a:spLocks/>
          </p:cNvSpPr>
          <p:nvPr/>
        </p:nvSpPr>
        <p:spPr>
          <a:xfrm>
            <a:off x="262993" y="5814877"/>
            <a:ext cx="2700944" cy="65999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600" dirty="0">
                <a:solidFill>
                  <a:srgbClr val="080808"/>
                </a:solidFill>
              </a:rPr>
              <a:t>IMPARTIDAS POR:</a:t>
            </a:r>
          </a:p>
          <a:p>
            <a:pPr marL="0" indent="0">
              <a:buNone/>
            </a:pPr>
            <a:r>
              <a:rPr lang="es-ES" sz="1600" dirty="0">
                <a:solidFill>
                  <a:srgbClr val="080808"/>
                </a:solidFill>
              </a:rPr>
              <a:t>JOSE MIGUEL PÉREZ “JOSELILLO”</a:t>
            </a:r>
          </a:p>
        </p:txBody>
      </p:sp>
      <p:pic>
        <p:nvPicPr>
          <p:cNvPr id="4" name="Imagen 3" descr="Texto&#10;&#10;Descripción generada automáticamente con confianza baja">
            <a:extLst>
              <a:ext uri="{FF2B5EF4-FFF2-40B4-BE49-F238E27FC236}">
                <a16:creationId xmlns:a16="http://schemas.microsoft.com/office/drawing/2014/main" id="{3A01CE2C-5997-458D-9D04-084669AEBB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581" y="1605008"/>
            <a:ext cx="6765504" cy="478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216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F90F3B2-58E6-4FE9-B51E-F39F67A7C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467227"/>
            <a:ext cx="10905066" cy="1135737"/>
          </a:xfrm>
        </p:spPr>
        <p:txBody>
          <a:bodyPr>
            <a:normAutofit/>
          </a:bodyPr>
          <a:lstStyle/>
          <a:p>
            <a:r>
              <a:rPr lang="es-ES" sz="2800" dirty="0">
                <a:latin typeface="Amasis MT Pro Black" panose="02040A04050005020304" pitchFamily="18" charset="0"/>
              </a:rPr>
              <a:t>QUINTA  SESIÓN</a:t>
            </a:r>
            <a:r>
              <a:rPr lang="es-ES" sz="3600" dirty="0">
                <a:latin typeface="Amasis MT Pro Black" panose="02040A04050005020304" pitchFamily="18" charset="0"/>
              </a:rPr>
              <a:t>:  </a:t>
            </a:r>
            <a:r>
              <a:rPr lang="es-ES" sz="2000" dirty="0">
                <a:latin typeface="Amasis MT Pro Black" panose="02040A04050005020304" pitchFamily="18" charset="0"/>
              </a:rPr>
              <a:t>“ PSICOLOGÍA DEL TORERO”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7" name="Picture 2" descr="Resultado de imagen de AYUNTAMIENTO DE SIMANCAS ESCUDO">
            <a:extLst>
              <a:ext uri="{FF2B5EF4-FFF2-40B4-BE49-F238E27FC236}">
                <a16:creationId xmlns:a16="http://schemas.microsoft.com/office/drawing/2014/main" id="{5D1C0AC8-76DC-49B2-8F0B-A5C68A2CD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2302" y="136385"/>
            <a:ext cx="1110298" cy="150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38">
            <a:extLst>
              <a:ext uri="{FF2B5EF4-FFF2-40B4-BE49-F238E27FC236}">
                <a16:creationId xmlns:a16="http://schemas.microsoft.com/office/drawing/2014/main" id="{9D50ACC6-9457-47A3-8B0D-80D4EE1A846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42938" y="1801813"/>
            <a:ext cx="4008437" cy="439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-PARTE TEÓRICA:</a:t>
            </a:r>
          </a:p>
          <a:p>
            <a:pPr marL="0" indent="0">
              <a:buNone/>
            </a:pPr>
            <a:r>
              <a:rPr lang="en-US" sz="2400" b="1" dirty="0"/>
              <a:t>- </a:t>
            </a:r>
            <a:r>
              <a:rPr lang="en-US" sz="2400" dirty="0"/>
              <a:t>La </a:t>
            </a:r>
            <a:r>
              <a:rPr lang="en-US" sz="2400" dirty="0" err="1"/>
              <a:t>mente</a:t>
            </a:r>
            <a:r>
              <a:rPr lang="en-US" sz="2400" dirty="0"/>
              <a:t> del torero</a:t>
            </a:r>
          </a:p>
          <a:p>
            <a:pPr>
              <a:buFontTx/>
              <a:buChar char="-"/>
            </a:pPr>
            <a:r>
              <a:rPr lang="en-US" sz="2400" dirty="0"/>
              <a:t>Los </a:t>
            </a:r>
            <a:r>
              <a:rPr lang="en-US" sz="2400" dirty="0" err="1"/>
              <a:t>miedos</a:t>
            </a:r>
            <a:endParaRPr lang="en-US" sz="2400" dirty="0"/>
          </a:p>
          <a:p>
            <a:pPr>
              <a:buFontTx/>
              <a:buChar char="-"/>
            </a:pPr>
            <a:r>
              <a:rPr lang="en-US" sz="2400" dirty="0" err="1"/>
              <a:t>Fracaso</a:t>
            </a:r>
            <a:r>
              <a:rPr lang="en-US" sz="2400" dirty="0"/>
              <a:t> y </a:t>
            </a:r>
            <a:r>
              <a:rPr lang="en-US" sz="2400" dirty="0" err="1"/>
              <a:t>triunfo</a:t>
            </a:r>
            <a:endParaRPr lang="en-US" sz="2400" dirty="0"/>
          </a:p>
          <a:p>
            <a:pPr>
              <a:buFontTx/>
              <a:buChar char="-"/>
            </a:pPr>
            <a:endParaRPr lang="en-US" sz="2400" b="1" dirty="0"/>
          </a:p>
          <a:p>
            <a:pPr>
              <a:buFontTx/>
              <a:buChar char="-"/>
            </a:pPr>
            <a:r>
              <a:rPr lang="en-US" sz="2400" b="1" dirty="0"/>
              <a:t>PARTE PRÁCTICA:</a:t>
            </a:r>
          </a:p>
          <a:p>
            <a:pPr>
              <a:buFontTx/>
              <a:buChar char="-"/>
            </a:pPr>
            <a:r>
              <a:rPr lang="en-US" sz="2400" dirty="0" err="1"/>
              <a:t>Demostración</a:t>
            </a:r>
            <a:r>
              <a:rPr lang="en-US" sz="2400" dirty="0"/>
              <a:t> y </a:t>
            </a:r>
            <a:r>
              <a:rPr lang="en-US" sz="2400" dirty="0" err="1"/>
              <a:t>practicas</a:t>
            </a:r>
            <a:r>
              <a:rPr lang="en-US" sz="2400" dirty="0"/>
              <a:t> de </a:t>
            </a:r>
            <a:r>
              <a:rPr lang="en-US" sz="2400" dirty="0" err="1"/>
              <a:t>toreo</a:t>
            </a:r>
            <a:r>
              <a:rPr lang="en-US" sz="2400" dirty="0"/>
              <a:t> de </a:t>
            </a:r>
            <a:r>
              <a:rPr lang="en-US" sz="2400" dirty="0" err="1"/>
              <a:t>salón</a:t>
            </a:r>
            <a:r>
              <a:rPr lang="en-US" sz="2400" dirty="0"/>
              <a:t> con los </a:t>
            </a:r>
            <a:r>
              <a:rPr lang="en-US" sz="2400" dirty="0" err="1"/>
              <a:t>alumnos</a:t>
            </a:r>
            <a:r>
              <a:rPr lang="en-US" sz="2400" dirty="0"/>
              <a:t>.</a:t>
            </a:r>
            <a:endParaRPr lang="en-US" sz="2000" dirty="0"/>
          </a:p>
          <a:p>
            <a:endParaRPr lang="en-US" sz="1800" dirty="0"/>
          </a:p>
        </p:txBody>
      </p:sp>
      <p:sp>
        <p:nvSpPr>
          <p:cNvPr id="23" name="Subtítulo 2">
            <a:extLst>
              <a:ext uri="{FF2B5EF4-FFF2-40B4-BE49-F238E27FC236}">
                <a16:creationId xmlns:a16="http://schemas.microsoft.com/office/drawing/2014/main" id="{9684463A-0C4E-4B76-ACE7-3B70938F365E}"/>
              </a:ext>
            </a:extLst>
          </p:cNvPr>
          <p:cNvSpPr txBox="1">
            <a:spLocks/>
          </p:cNvSpPr>
          <p:nvPr/>
        </p:nvSpPr>
        <p:spPr>
          <a:xfrm>
            <a:off x="262993" y="5814877"/>
            <a:ext cx="2700944" cy="65999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600" dirty="0">
                <a:solidFill>
                  <a:srgbClr val="080808"/>
                </a:solidFill>
              </a:rPr>
              <a:t>IMPARTIDAS POR:</a:t>
            </a:r>
          </a:p>
          <a:p>
            <a:pPr marL="0" indent="0">
              <a:buNone/>
            </a:pPr>
            <a:r>
              <a:rPr lang="es-ES" sz="1600" dirty="0">
                <a:solidFill>
                  <a:srgbClr val="080808"/>
                </a:solidFill>
              </a:rPr>
              <a:t>JOSE MIGUEL PÉREZ “JOSELILLO”</a:t>
            </a:r>
          </a:p>
        </p:txBody>
      </p:sp>
      <p:pic>
        <p:nvPicPr>
          <p:cNvPr id="5" name="Imagen 4" descr="Imagen en blanco y negro de un hombre con una corbata&#10;&#10;Descripción generada automáticamente con confianza media">
            <a:extLst>
              <a:ext uri="{FF2B5EF4-FFF2-40B4-BE49-F238E27FC236}">
                <a16:creationId xmlns:a16="http://schemas.microsoft.com/office/drawing/2014/main" id="{D5C43A6E-767B-4CBD-A0EB-C4739DAB5E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264" y="1779203"/>
            <a:ext cx="5948929" cy="396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893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F90F3B2-58E6-4FE9-B51E-F39F67A7C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467227"/>
            <a:ext cx="10905066" cy="1135737"/>
          </a:xfrm>
        </p:spPr>
        <p:txBody>
          <a:bodyPr>
            <a:normAutofit/>
          </a:bodyPr>
          <a:lstStyle/>
          <a:p>
            <a:r>
              <a:rPr lang="es-ES" sz="2800" dirty="0">
                <a:latin typeface="Amasis MT Pro Black" panose="02040A04050005020304" pitchFamily="18" charset="0"/>
              </a:rPr>
              <a:t>SEXTA  SESIÓN</a:t>
            </a:r>
            <a:r>
              <a:rPr lang="es-ES" sz="3600" dirty="0">
                <a:latin typeface="Amasis MT Pro Black" panose="02040A04050005020304" pitchFamily="18" charset="0"/>
              </a:rPr>
              <a:t>:  </a:t>
            </a:r>
            <a:r>
              <a:rPr lang="es-ES" sz="2000" dirty="0">
                <a:latin typeface="Amasis MT Pro Black" panose="02040A04050005020304" pitchFamily="18" charset="0"/>
              </a:rPr>
              <a:t>“EL TORO EN EL CAMPO”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7" name="Picture 2" descr="Resultado de imagen de AYUNTAMIENTO DE SIMANCAS ESCUDO">
            <a:extLst>
              <a:ext uri="{FF2B5EF4-FFF2-40B4-BE49-F238E27FC236}">
                <a16:creationId xmlns:a16="http://schemas.microsoft.com/office/drawing/2014/main" id="{5D1C0AC8-76DC-49B2-8F0B-A5C68A2CD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2302" y="136385"/>
            <a:ext cx="1110298" cy="150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38">
            <a:extLst>
              <a:ext uri="{FF2B5EF4-FFF2-40B4-BE49-F238E27FC236}">
                <a16:creationId xmlns:a16="http://schemas.microsoft.com/office/drawing/2014/main" id="{9D50ACC6-9457-47A3-8B0D-80D4EE1A846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42938" y="1801813"/>
            <a:ext cx="4664786" cy="439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VISITA A UNA GANADERÍA:</a:t>
            </a:r>
          </a:p>
          <a:p>
            <a:pPr marL="0" indent="0">
              <a:buNone/>
            </a:pPr>
            <a:r>
              <a:rPr lang="en-US" sz="2400" dirty="0"/>
              <a:t>Los </a:t>
            </a:r>
            <a:r>
              <a:rPr lang="en-US" sz="2400" dirty="0" err="1"/>
              <a:t>alumnos</a:t>
            </a:r>
            <a:r>
              <a:rPr lang="en-US" sz="2400" dirty="0"/>
              <a:t> </a:t>
            </a:r>
            <a:r>
              <a:rPr lang="en-US" sz="2400" dirty="0" err="1"/>
              <a:t>conocerán</a:t>
            </a:r>
            <a:r>
              <a:rPr lang="en-US" sz="2400" dirty="0"/>
              <a:t> de </a:t>
            </a:r>
            <a:r>
              <a:rPr lang="en-US" sz="2400" dirty="0" err="1"/>
              <a:t>cerca</a:t>
            </a:r>
            <a:r>
              <a:rPr lang="en-US" sz="2400" dirty="0"/>
              <a:t> la </a:t>
            </a:r>
            <a:r>
              <a:rPr lang="en-US" sz="2400" dirty="0" err="1"/>
              <a:t>cría</a:t>
            </a:r>
            <a:r>
              <a:rPr lang="en-US" sz="2400" dirty="0"/>
              <a:t> del toro bravo </a:t>
            </a:r>
            <a:r>
              <a:rPr lang="en-US" sz="2400" dirty="0" err="1"/>
              <a:t>viajando</a:t>
            </a:r>
            <a:r>
              <a:rPr lang="en-US" sz="2400" dirty="0"/>
              <a:t> a </a:t>
            </a:r>
            <a:r>
              <a:rPr lang="en-US" sz="2400" dirty="0" err="1"/>
              <a:t>una</a:t>
            </a:r>
            <a:r>
              <a:rPr lang="en-US" sz="2400" dirty="0"/>
              <a:t> </a:t>
            </a:r>
            <a:r>
              <a:rPr lang="en-US" sz="2400" dirty="0" err="1"/>
              <a:t>ganadería</a:t>
            </a:r>
            <a:r>
              <a:rPr lang="en-US" sz="2400" dirty="0"/>
              <a:t> y </a:t>
            </a:r>
            <a:r>
              <a:rPr lang="en-US" sz="2400" dirty="0" err="1"/>
              <a:t>disfrutarán</a:t>
            </a:r>
            <a:r>
              <a:rPr lang="en-US" sz="2400" dirty="0"/>
              <a:t> de un posterior </a:t>
            </a:r>
            <a:r>
              <a:rPr lang="en-US" sz="2400" dirty="0" err="1"/>
              <a:t>tentadero</a:t>
            </a:r>
            <a:r>
              <a:rPr lang="en-US" sz="2400" dirty="0"/>
              <a:t> ,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el</a:t>
            </a:r>
            <a:r>
              <a:rPr lang="en-US" sz="2400" dirty="0"/>
              <a:t> que </a:t>
            </a:r>
            <a:r>
              <a:rPr lang="en-US" sz="2400" dirty="0" err="1"/>
              <a:t>ellos</a:t>
            </a:r>
            <a:r>
              <a:rPr lang="en-US" sz="2400" dirty="0"/>
              <a:t> </a:t>
            </a:r>
            <a:r>
              <a:rPr lang="en-US" sz="2400" dirty="0" err="1"/>
              <a:t>serán</a:t>
            </a:r>
            <a:r>
              <a:rPr lang="en-US" sz="2400" dirty="0"/>
              <a:t> los </a:t>
            </a:r>
            <a:r>
              <a:rPr lang="en-US" sz="2400" dirty="0" err="1"/>
              <a:t>protagonistas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err="1"/>
              <a:t>Siempre</a:t>
            </a:r>
            <a:r>
              <a:rPr lang="en-US" sz="2400" dirty="0"/>
              <a:t>, bajo la supervision del matador “</a:t>
            </a:r>
            <a:r>
              <a:rPr lang="en-US" sz="2400" dirty="0" err="1"/>
              <a:t>Joselillo</a:t>
            </a:r>
            <a:r>
              <a:rPr lang="en-US" sz="2400" dirty="0"/>
              <a:t>”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000" dirty="0"/>
          </a:p>
          <a:p>
            <a:endParaRPr lang="en-US" sz="1800" dirty="0"/>
          </a:p>
        </p:txBody>
      </p:sp>
      <p:sp>
        <p:nvSpPr>
          <p:cNvPr id="23" name="Subtítulo 2">
            <a:extLst>
              <a:ext uri="{FF2B5EF4-FFF2-40B4-BE49-F238E27FC236}">
                <a16:creationId xmlns:a16="http://schemas.microsoft.com/office/drawing/2014/main" id="{9684463A-0C4E-4B76-ACE7-3B70938F365E}"/>
              </a:ext>
            </a:extLst>
          </p:cNvPr>
          <p:cNvSpPr txBox="1">
            <a:spLocks/>
          </p:cNvSpPr>
          <p:nvPr/>
        </p:nvSpPr>
        <p:spPr>
          <a:xfrm>
            <a:off x="262993" y="5814877"/>
            <a:ext cx="2700944" cy="65999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600" dirty="0">
                <a:solidFill>
                  <a:srgbClr val="080808"/>
                </a:solidFill>
              </a:rPr>
              <a:t>IMPARTIDAS POR:</a:t>
            </a:r>
          </a:p>
          <a:p>
            <a:pPr marL="0" indent="0">
              <a:buNone/>
            </a:pPr>
            <a:r>
              <a:rPr lang="es-ES" sz="1600" dirty="0">
                <a:solidFill>
                  <a:srgbClr val="080808"/>
                </a:solidFill>
              </a:rPr>
              <a:t>JOSE MIGUEL PÉREZ “JOSELILLO”</a:t>
            </a:r>
          </a:p>
        </p:txBody>
      </p:sp>
      <p:pic>
        <p:nvPicPr>
          <p:cNvPr id="4" name="Imagen 3" descr="Una persona con un perro&#10;&#10;Descripción generada automáticamente con confianza baja">
            <a:extLst>
              <a:ext uri="{FF2B5EF4-FFF2-40B4-BE49-F238E27FC236}">
                <a16:creationId xmlns:a16="http://schemas.microsoft.com/office/drawing/2014/main" id="{827FDDFE-A004-47C3-8DF2-6D8F083C5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483" y="1915413"/>
            <a:ext cx="5022313" cy="375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453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F90F3B2-58E6-4FE9-B51E-F39F67A7C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467227"/>
            <a:ext cx="10905066" cy="1135737"/>
          </a:xfrm>
        </p:spPr>
        <p:txBody>
          <a:bodyPr>
            <a:normAutofit/>
          </a:bodyPr>
          <a:lstStyle/>
          <a:p>
            <a:r>
              <a:rPr lang="es-ES" sz="2800" dirty="0">
                <a:latin typeface="Amasis MT Pro Black" panose="02040A04050005020304" pitchFamily="18" charset="0"/>
              </a:rPr>
              <a:t>SÉPTIMA  SESIÓN</a:t>
            </a:r>
            <a:r>
              <a:rPr lang="es-ES" sz="3600" dirty="0">
                <a:latin typeface="Amasis MT Pro Black" panose="02040A04050005020304" pitchFamily="18" charset="0"/>
              </a:rPr>
              <a:t>:  </a:t>
            </a:r>
            <a:r>
              <a:rPr lang="es-ES" sz="2000" dirty="0">
                <a:latin typeface="Amasis MT Pro Black" panose="02040A04050005020304" pitchFamily="18" charset="0"/>
              </a:rPr>
              <a:t>“CIERRE DE CURSO”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7" name="Picture 2" descr="Resultado de imagen de AYUNTAMIENTO DE SIMANCAS ESCUDO">
            <a:extLst>
              <a:ext uri="{FF2B5EF4-FFF2-40B4-BE49-F238E27FC236}">
                <a16:creationId xmlns:a16="http://schemas.microsoft.com/office/drawing/2014/main" id="{5D1C0AC8-76DC-49B2-8F0B-A5C68A2CD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2302" y="136385"/>
            <a:ext cx="1110298" cy="150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38">
            <a:extLst>
              <a:ext uri="{FF2B5EF4-FFF2-40B4-BE49-F238E27FC236}">
                <a16:creationId xmlns:a16="http://schemas.microsoft.com/office/drawing/2014/main" id="{9D50ACC6-9457-47A3-8B0D-80D4EE1A846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42938" y="1801813"/>
            <a:ext cx="4664786" cy="439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TENTADERO PÚBLICO EN LA PLAZA DE TOROS DE SIMANCAS</a:t>
            </a:r>
          </a:p>
          <a:p>
            <a:pPr marL="0" indent="0">
              <a:buNone/>
            </a:pPr>
            <a:r>
              <a:rPr lang="en-US" sz="2400" dirty="0"/>
              <a:t>Los </a:t>
            </a:r>
            <a:r>
              <a:rPr lang="en-US" sz="2400" dirty="0" err="1"/>
              <a:t>alumnos</a:t>
            </a:r>
            <a:r>
              <a:rPr lang="en-US" sz="2400" dirty="0"/>
              <a:t> </a:t>
            </a:r>
            <a:r>
              <a:rPr lang="en-US" sz="2400" dirty="0" err="1"/>
              <a:t>sentirán</a:t>
            </a:r>
            <a:r>
              <a:rPr lang="en-US" sz="2400" dirty="0"/>
              <a:t> de </a:t>
            </a:r>
            <a:r>
              <a:rPr lang="en-US" sz="2400" dirty="0" err="1"/>
              <a:t>cerca</a:t>
            </a:r>
            <a:r>
              <a:rPr lang="en-US" sz="2400" dirty="0"/>
              <a:t> los </a:t>
            </a:r>
            <a:r>
              <a:rPr lang="en-US" sz="2400" dirty="0" err="1"/>
              <a:t>miedos</a:t>
            </a:r>
            <a:r>
              <a:rPr lang="en-US" sz="2400" dirty="0"/>
              <a:t> y </a:t>
            </a:r>
            <a:r>
              <a:rPr lang="en-US" sz="2400" dirty="0" err="1"/>
              <a:t>sensaciones</a:t>
            </a:r>
            <a:r>
              <a:rPr lang="en-US" sz="2400" dirty="0"/>
              <a:t> antes de </a:t>
            </a:r>
            <a:r>
              <a:rPr lang="en-US" sz="2400" dirty="0" err="1"/>
              <a:t>hacer</a:t>
            </a:r>
            <a:r>
              <a:rPr lang="en-US" sz="2400" dirty="0"/>
              <a:t> </a:t>
            </a:r>
            <a:r>
              <a:rPr lang="en-US" sz="2400" dirty="0" err="1"/>
              <a:t>el</a:t>
            </a:r>
            <a:r>
              <a:rPr lang="en-US" sz="2400" dirty="0"/>
              <a:t> paseíllo</a:t>
            </a:r>
          </a:p>
          <a:p>
            <a:pPr marL="0" indent="0">
              <a:buNone/>
            </a:pPr>
            <a:r>
              <a:rPr lang="en-US" sz="2400" dirty="0" err="1"/>
              <a:t>Tentadero</a:t>
            </a:r>
            <a:r>
              <a:rPr lang="en-US" sz="2400" dirty="0"/>
              <a:t> con </a:t>
            </a:r>
            <a:r>
              <a:rPr lang="en-US" sz="2400" dirty="0" err="1"/>
              <a:t>participación</a:t>
            </a:r>
            <a:r>
              <a:rPr lang="en-US" sz="2400" dirty="0"/>
              <a:t> de los </a:t>
            </a:r>
            <a:r>
              <a:rPr lang="en-US" sz="2400" dirty="0" err="1"/>
              <a:t>alumnos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err="1"/>
              <a:t>Siempre</a:t>
            </a:r>
            <a:r>
              <a:rPr lang="en-US" sz="2400" dirty="0"/>
              <a:t>, bajo la supervision del matador “</a:t>
            </a:r>
            <a:r>
              <a:rPr lang="en-US" sz="2400" dirty="0" err="1"/>
              <a:t>Joselillo</a:t>
            </a:r>
            <a:r>
              <a:rPr lang="en-US" sz="2400" dirty="0"/>
              <a:t>”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000" dirty="0"/>
          </a:p>
          <a:p>
            <a:endParaRPr lang="en-US" sz="1800" dirty="0"/>
          </a:p>
        </p:txBody>
      </p:sp>
      <p:sp>
        <p:nvSpPr>
          <p:cNvPr id="23" name="Subtítulo 2">
            <a:extLst>
              <a:ext uri="{FF2B5EF4-FFF2-40B4-BE49-F238E27FC236}">
                <a16:creationId xmlns:a16="http://schemas.microsoft.com/office/drawing/2014/main" id="{9684463A-0C4E-4B76-ACE7-3B70938F365E}"/>
              </a:ext>
            </a:extLst>
          </p:cNvPr>
          <p:cNvSpPr txBox="1">
            <a:spLocks/>
          </p:cNvSpPr>
          <p:nvPr/>
        </p:nvSpPr>
        <p:spPr>
          <a:xfrm>
            <a:off x="262993" y="5814877"/>
            <a:ext cx="2700944" cy="65999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600" dirty="0">
                <a:solidFill>
                  <a:srgbClr val="080808"/>
                </a:solidFill>
              </a:rPr>
              <a:t>IMPARTIDAS POR:</a:t>
            </a:r>
          </a:p>
          <a:p>
            <a:pPr marL="0" indent="0">
              <a:buNone/>
            </a:pPr>
            <a:r>
              <a:rPr lang="es-ES" sz="1600" dirty="0">
                <a:solidFill>
                  <a:srgbClr val="080808"/>
                </a:solidFill>
              </a:rPr>
              <a:t>JOSE MIGUEL PÉREZ “JOSELILLO”</a:t>
            </a:r>
          </a:p>
        </p:txBody>
      </p:sp>
      <p:pic>
        <p:nvPicPr>
          <p:cNvPr id="7" name="Imagen 6" descr="Imagen que contiene persona, deporte, hombre, parado&#10;&#10;Descripción generada automáticamente">
            <a:extLst>
              <a:ext uri="{FF2B5EF4-FFF2-40B4-BE49-F238E27FC236}">
                <a16:creationId xmlns:a16="http://schemas.microsoft.com/office/drawing/2014/main" id="{650FDC2B-712B-438D-937D-BB43E12FCF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781" y="2134549"/>
            <a:ext cx="5843752" cy="389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7190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438</Words>
  <Application>Microsoft Office PowerPoint</Application>
  <PresentationFormat>Panorámica</PresentationFormat>
  <Paragraphs>78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Amasis MT Pro Black</vt:lpstr>
      <vt:lpstr>Arial</vt:lpstr>
      <vt:lpstr>Calibri</vt:lpstr>
      <vt:lpstr>Calibri Light</vt:lpstr>
      <vt:lpstr>Tema de Office</vt:lpstr>
      <vt:lpstr>AULAS TAURINAS VILLA DE SIMANCAS</vt:lpstr>
      <vt:lpstr>DESCRIPCIÓN:</vt:lpstr>
      <vt:lpstr>PRIMERA SESIÓN: “TOREO DESDE SUS INICIOS A LA ACTUALIDAD”</vt:lpstr>
      <vt:lpstr>SEGUNDA SESIÓN:       CRÍA DEL TORO BRAVO”</vt:lpstr>
      <vt:lpstr>TERCERA SESIÓN: “DEL FESTEJO POPULAR AL TOREO ACTUAL”</vt:lpstr>
      <vt:lpstr>CUARTA SESIÓN:  “LA CUADRILLA”</vt:lpstr>
      <vt:lpstr>QUINTA  SESIÓN:  “ PSICOLOGÍA DEL TORERO”</vt:lpstr>
      <vt:lpstr>SEXTA  SESIÓN:  “EL TORO EN EL CAMPO”</vt:lpstr>
      <vt:lpstr>SÉPTIMA  SESIÓN:  “CIERRE DE CURSO”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AULAS TAURINAS VILLA DE SIMANCAS</dc:title>
  <dc:creator>Virginia De los Ríos Lazaro</dc:creator>
  <cp:lastModifiedBy>Virginia De los Ríos Lazaro</cp:lastModifiedBy>
  <cp:revision>21</cp:revision>
  <dcterms:created xsi:type="dcterms:W3CDTF">2022-04-05T15:30:43Z</dcterms:created>
  <dcterms:modified xsi:type="dcterms:W3CDTF">2022-04-29T08:01:19Z</dcterms:modified>
</cp:coreProperties>
</file>